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C_8BC837B3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1D_849D741B.xml" ContentType="application/vnd.ms-powerpoint.comment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8" r:id="rId5"/>
    <p:sldId id="284" r:id="rId6"/>
    <p:sldId id="279" r:id="rId7"/>
    <p:sldId id="285" r:id="rId8"/>
    <p:sldId id="282" r:id="rId9"/>
    <p:sldId id="280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F2604-114A-D574-0910-CF2B1AA2E380}" name="Mellina Williamson-Taylor" initials="MW" userId="S::mellina.williamson-taylor@harrow.gov.uk::a8f1d5ee-98a5-4ae1-8ecf-f1b27d5ccb5d" providerId="AD"/>
  <p188:author id="{C0CE8F51-B1F2-0410-4F2A-FEF98A1A5023}" name="Patrick O'Dwyer" initials="PO" userId="S::Patrick.ODwyer@harrow.gov.uk::fe96f10b-6275-4353-8ba1-1136924958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7811" autoAdjust="0"/>
  </p:normalViewPr>
  <p:slideViewPr>
    <p:cSldViewPr snapToGrid="0">
      <p:cViewPr varScale="1">
        <p:scale>
          <a:sx n="67" d="100"/>
          <a:sy n="67" d="100"/>
        </p:scale>
        <p:origin x="8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CLA with an EHCP by</a:t>
            </a:r>
            <a:r>
              <a:rPr lang="en-GB" baseline="0" dirty="0"/>
              <a:t> </a:t>
            </a:r>
            <a:r>
              <a:rPr lang="en-GB" dirty="0"/>
              <a:t> School</a:t>
            </a:r>
            <a:r>
              <a:rPr lang="en-GB" baseline="0" dirty="0"/>
              <a:t> Placement Type</a:t>
            </a:r>
            <a:endParaRPr lang="en-GB" dirty="0"/>
          </a:p>
        </c:rich>
      </c:tx>
      <c:layout>
        <c:manualLayout>
          <c:xMode val="edge"/>
          <c:yMode val="edge"/>
          <c:x val="0.15719583707099904"/>
          <c:y val="1.4482933874964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D6-45EC-8C57-A4F85A2329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D6-45EC-8C57-A4F85A2329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D6-45EC-8C57-A4F85A232993}"/>
              </c:ext>
            </c:extLst>
          </c:dPt>
          <c:dLbls>
            <c:dLbl>
              <c:idx val="1"/>
              <c:layout>
                <c:manualLayout>
                  <c:x val="-6.3546357067480724E-3"/>
                  <c:y val="1.90240464446379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12278240309639"/>
                      <c:h val="0.153163047312703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D6-45EC-8C57-A4F85A23299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Sheet1!$A$27:$C$27</c:f>
              <c:strCache>
                <c:ptCount val="3"/>
                <c:pt idx="0">
                  <c:v>Mainstream</c:v>
                </c:pt>
                <c:pt idx="1">
                  <c:v>Residential Independent  Special School</c:v>
                </c:pt>
                <c:pt idx="2">
                  <c:v>Special School </c:v>
                </c:pt>
              </c:strCache>
            </c:strRef>
          </c:cat>
          <c:val>
            <c:numRef>
              <c:f>Sheet1!$A$28:$C$28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D6-45EC-8C57-A4F85A232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aseline="0" dirty="0"/>
              <a:t> Statutory School Aged Children  by SEN Category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Sheet1!$A$1:$G$1</c:f>
              <c:strCache>
                <c:ptCount val="7"/>
                <c:pt idx="0">
                  <c:v>VI</c:v>
                </c:pt>
                <c:pt idx="1">
                  <c:v>MLD</c:v>
                </c:pt>
                <c:pt idx="2">
                  <c:v>PMLD</c:v>
                </c:pt>
                <c:pt idx="3">
                  <c:v>SEMH</c:v>
                </c:pt>
                <c:pt idx="4">
                  <c:v>SLD</c:v>
                </c:pt>
                <c:pt idx="5">
                  <c:v>ASD</c:v>
                </c:pt>
                <c:pt idx="6">
                  <c:v>SCLN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9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D-4C70-8D2E-DDD7843A5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3852463"/>
        <c:axId val="1816389119"/>
      </c:barChart>
      <c:catAx>
        <c:axId val="18238524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SEN</a:t>
                </a:r>
                <a:r>
                  <a:rPr lang="en-GB" baseline="0"/>
                  <a:t> Type 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389119"/>
        <c:crosses val="autoZero"/>
        <c:auto val="1"/>
        <c:lblAlgn val="ctr"/>
        <c:lblOffset val="100"/>
        <c:noMultiLvlLbl val="0"/>
      </c:catAx>
      <c:valAx>
        <c:axId val="181638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85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1C_8BC837B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F3AC68F-BA08-48F9-AEBD-6F401C402821}" authorId="{C0CE8F51-B1F2-0410-4F2A-FEF98A1A5023}" status="resolved" created="2023-03-14T12:48:12.491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345154483" sldId="284"/>
      <ac:spMk id="2" creationId="{00000000-0000-0000-0000-000000000000}"/>
    </ac:deMkLst>
    <p188:replyLst>
      <p188:reply id="{BF5F9D28-E8E3-40F2-BE8F-06F1BEA75F31}" authorId="{712F2604-114A-D574-0910-CF2B1AA2E380}" created="2023-03-14T13:25:19.437">
        <p188:txBody>
          <a:bodyPr/>
          <a:lstStyle/>
          <a:p>
            <a:r>
              <a:rPr lang="en-GB"/>
              <a:t>Yes- good idea. Thanks</a:t>
            </a:r>
          </a:p>
        </p188:txBody>
      </p188:reply>
      <p188:reply id="{623061BE-A1B7-4F3F-88B7-F1AC7E31D6CF}" authorId="{712F2604-114A-D574-0910-CF2B1AA2E380}" created="2023-03-14T13:26:47.239">
        <p188:txBody>
          <a:bodyPr/>
          <a:lstStyle/>
          <a:p>
            <a:r>
              <a:rPr lang="en-GB"/>
              <a:t>I will also send them a blank PEP for reference. </a:t>
            </a:r>
          </a:p>
        </p188:txBody>
      </p188:reply>
    </p188:replyLst>
    <p188:txBody>
      <a:bodyPr/>
      <a:lstStyle/>
      <a:p>
        <a:r>
          <a:rPr lang="en-GB"/>
          <a:t>Might be worth making clear if the PEP is produced by the school or by the VS and who Chairs this initial meeting</a:t>
        </a:r>
      </a:p>
    </p188:txBody>
  </p188:cm>
</p188:cmLst>
</file>

<file path=ppt/comments/modernComment_11D_849D741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9E4871A-AD94-4EE5-8FBF-B652F3EF641E}" authorId="{C0CE8F51-B1F2-0410-4F2A-FEF98A1A5023}" created="2023-03-14T12:52:46.52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24911387" sldId="285"/>
      <ac:spMk id="2" creationId="{00000000-0000-0000-0000-000000000000}"/>
    </ac:deMkLst>
    <p188:replyLst>
      <p188:reply id="{748C2C1E-E5F4-45C8-81BB-DBF29F2048CC}" authorId="{712F2604-114A-D574-0910-CF2B1AA2E380}" created="2023-03-14T13:31:23.271">
        <p188:txBody>
          <a:bodyPr/>
          <a:lstStyle/>
          <a:p>
            <a:r>
              <a:rPr lang="en-GB"/>
              <a:t>I will need more accurate data to add this. The % of children on SEN support is good guess. I will provide this data once it is available.</a:t>
            </a:r>
          </a:p>
        </p188:txBody>
      </p188:reply>
    </p188:replyLst>
    <p188:txBody>
      <a:bodyPr/>
      <a:lstStyle/>
      <a:p>
        <a:r>
          <a:rPr lang="en-GB"/>
          <a:t>Do you want to add something on SEN support?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A2761-BD85-42E0-9AE9-FDCE491E0F7D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ACC2-41AD-40C3-A567-3CFE1A363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49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942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556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08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10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Data from the Anna Freud centre – mentally healthy schools website.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70-80% of children nationally have recognisable mental health concerns.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27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955F7-4CA8-483C-B1DF-7FBE8C8BF6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68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5740-0057-4840-ADDD-7B172FC80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A75DF-9D46-418D-9C67-3C177DC9D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F5351-2D8F-45BA-99F0-BA66272C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57197-FB5D-49F2-9B68-42E02EB3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7B9E2-32AA-4531-ADE1-823385D5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0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0472-B244-4376-A1BE-7BD700FF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26D01-F8D5-4D6E-A937-B80572FC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543BC-0C0B-48F0-B320-98169225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AF586-E0FC-4723-A517-490287FA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2F51-99CF-4C8B-9E5E-F9E59BB3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17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7315A-A2B6-4CBC-B8E2-8118C56C5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110AA-637B-4FE7-AC6E-D58CF5AE1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9F9B7-2AEA-4259-AB8F-F45F9ADE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03E52-7BA1-46CB-A8DA-891B4FBE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0E912-3E95-4AC2-AF1F-D421954F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3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C33E-2957-44D4-8DDC-8139C7075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1A42-990C-4FAA-9A5F-EFD02180C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194D-E09D-484D-9EDE-D7A8BE2C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4BF29-D9D4-406E-873B-5571931B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DDF9-610A-4FE9-BD07-FA9FBF99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4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50FE-8DF4-4C02-A181-B7E51312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21A45-74E2-4AC9-885C-2BB03CB68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A0C88-73FB-4FFC-A007-000990C0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CC19A-0D42-4405-B7F2-6CF1CCF1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FDEE0-AD8F-44F5-A6AF-8D0F9AFF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ECD7-DDEC-4B56-B34E-CD641A89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3C64-E642-48D6-9B05-F377F9C4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C3E18-54EE-421F-8D70-1ED75AA99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CFF0D-701E-44A4-A122-9466998A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69668-8EE4-4D63-8515-9CB8DED8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B89D2-7542-4FFB-9D4A-D89EC4D8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1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5471-C642-4B0B-9EFE-D728558A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A2A8F-8B88-4D39-8AB2-578556D7E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8AA96-AF6E-4433-B5C1-F91010B01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53D1C-66A0-467A-B5E9-D81408483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A5C07-2FD0-450D-8E24-DEEA51893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6B35A-13C6-4B88-9104-ECB96CD6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00BCC-B707-404A-8DF9-50922E5E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3F9F4-B2CB-4FBB-8D4B-AD929073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0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830E-8B56-48C5-AB0C-E8CC3EE0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2D437-2459-4936-A8FD-70CB823B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108F8-4701-4852-89F0-B51970E4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A59B7-164E-414E-87F7-83FCFFD7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3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68CFB-B45B-4CC2-8D25-34EF340C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A1DAE-7BC0-4E4A-B025-51B9F818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F0CE4-309A-4E87-857E-457740FA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76AD-FFC5-46DF-A1B2-AB1DF1C4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9722-9AA2-4573-9336-89AF5FEA8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B7EDE-1672-458D-926E-0DCF8E6C7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32272-D7D2-4105-AE13-E21AA301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9FBFC-1BF1-46F0-B943-A20FE3E2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85371-1767-44E6-A627-154FF74B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4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C7F0-A046-4904-AC1B-E8F44F16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506E5-CE86-4A70-95F0-E91DB6C2D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03FCF-4778-476E-B6F8-B65F5BD0E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E7E22-71FF-4C85-9AA7-F45C75AE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2346A-F665-4672-9802-3E5CB91B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3D6E3-98EE-4B1A-BC22-A7607EF5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7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77D5E-AF3D-47B5-A969-95AC7259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A2FA7-9B8B-4FBF-BC8A-5E36028E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B44B7-4F38-420D-BFEC-0CE82AE98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4292-821C-41FE-B6D2-4656E2D0BCA8}" type="datetimeFigureOut">
              <a:rPr lang="en-GB" smtClean="0"/>
              <a:t>16/03/23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72B9-7DE6-46C7-897B-C3721FCFB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39FE3-FA87-4DF8-BC01-46FE1410D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3D04-1220-418C-9390-32218BF58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C_8BC837B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D_849D741B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Virtual School Updates for CPP 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27</a:t>
            </a:r>
            <a:r>
              <a:rPr lang="en-GB" sz="4000" baseline="30000" dirty="0">
                <a:solidFill>
                  <a:srgbClr val="FFFFFF"/>
                </a:solidFill>
              </a:rPr>
              <a:t>th</a:t>
            </a:r>
            <a:r>
              <a:rPr lang="en-GB" sz="4000" dirty="0">
                <a:solidFill>
                  <a:srgbClr val="FFFFFF"/>
                </a:solidFill>
              </a:rPr>
              <a:t> March 2023</a:t>
            </a: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131918" y="668001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0483" y="2494450"/>
            <a:ext cx="8826616" cy="3563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dirty="0"/>
              <a:t>This report focuses on the following:</a:t>
            </a:r>
          </a:p>
          <a:p>
            <a:pPr marL="0" indent="0">
              <a:buNone/>
            </a:pPr>
            <a:endParaRPr lang="en-GB" sz="3500" dirty="0"/>
          </a:p>
          <a:p>
            <a:pPr lvl="1"/>
            <a:r>
              <a:rPr lang="en-GB" sz="3000" dirty="0"/>
              <a:t>Personal Education Plans</a:t>
            </a:r>
          </a:p>
          <a:p>
            <a:pPr lvl="1"/>
            <a:r>
              <a:rPr lang="en-GB" sz="3000" dirty="0"/>
              <a:t>Looked after children with Special Educational Needs (SEN)</a:t>
            </a:r>
          </a:p>
          <a:p>
            <a:pPr lvl="1"/>
            <a:endParaRPr lang="en-GB" sz="3000" dirty="0"/>
          </a:p>
          <a:p>
            <a:pPr lvl="1"/>
            <a:endParaRPr lang="en-GB" sz="3000" dirty="0"/>
          </a:p>
          <a:p>
            <a:pPr lvl="1"/>
            <a:endParaRPr lang="en-GB" sz="3000" dirty="0"/>
          </a:p>
          <a:p>
            <a:pPr marL="457200" lvl="1" indent="0">
              <a:buNone/>
            </a:pPr>
            <a:r>
              <a:rPr lang="en-GB" sz="1900" dirty="0"/>
              <a:t>Mellina Williamson-Taylor </a:t>
            </a:r>
          </a:p>
          <a:p>
            <a:pPr marL="457200" lvl="1" indent="0">
              <a:buNone/>
            </a:pPr>
            <a:r>
              <a:rPr lang="en-GB" sz="1900" dirty="0"/>
              <a:t>Headteacher Harrow Virtual School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957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 Personal Education Plans (PEPs)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131918" y="775927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0483" y="2494450"/>
            <a:ext cx="8826616" cy="372783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lvl="1"/>
            <a:r>
              <a:rPr lang="en-GB" dirty="0"/>
              <a:t>By law (DfE 2018- Statutory guidance of local authorities) every CLA should have a PEP -this is regardless of whether they are attending school.</a:t>
            </a:r>
          </a:p>
          <a:p>
            <a:pPr lvl="1"/>
            <a:r>
              <a:rPr lang="en-GB" dirty="0"/>
              <a:t>The PEP meeting is convened as soon as a child becomes looked after or where there is a change of  school or care placement.  This is usually within 10 working days. The meeting is usually chaired by the designated teacher or the Virtual School.  </a:t>
            </a:r>
          </a:p>
          <a:p>
            <a:pPr lvl="1"/>
            <a:r>
              <a:rPr lang="en-GB" dirty="0">
                <a:ea typeface="Calibri"/>
                <a:cs typeface="Calibri"/>
              </a:rPr>
              <a:t>The</a:t>
            </a:r>
            <a:r>
              <a:rPr lang="en-GB" dirty="0"/>
              <a:t> PEP process allows the Virtual School to track the attainment, progress and attendance of every child. </a:t>
            </a:r>
            <a:endParaRPr lang="en-GB" dirty="0">
              <a:ea typeface="Calibri"/>
              <a:cs typeface="Calibri"/>
            </a:endParaRPr>
          </a:p>
          <a:p>
            <a:pPr lvl="1"/>
            <a:r>
              <a:rPr lang="en-GB" dirty="0"/>
              <a:t>In Harrow, we ask schools to give an account of the child’s presenting mental health needs. This is carried out by the Strengths and Difficulties Questionnaire (SDQ) which is embedded in the PEP. A child with a SDQ score of 17 or above is likely to need further intervention. </a:t>
            </a:r>
          </a:p>
          <a:p>
            <a:pPr lvl="1"/>
            <a:r>
              <a:rPr lang="en-GB" dirty="0"/>
              <a:t>Every term the PEP document is quality assured by the Virtual School. PEPs are ‘RAG’ rated and feedback is given to the school and social worker.</a:t>
            </a:r>
          </a:p>
          <a:p>
            <a:pPr lvl="1"/>
            <a:r>
              <a:rPr lang="en-GB" dirty="0"/>
              <a:t>PEP returns remain at 100%, with 90% of these  rated at ‘Good’ or better. </a:t>
            </a:r>
          </a:p>
          <a:p>
            <a:pPr lvl="1"/>
            <a:endParaRPr lang="en-GB" dirty="0"/>
          </a:p>
          <a:p>
            <a:pPr lv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515448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Special Educational Needs (SEN) 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782609" y="751722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0483" y="2494450"/>
            <a:ext cx="8826616" cy="35631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en-GB" sz="2200" dirty="0"/>
              <a:t>26% (25/97) of children of statutory school age (SSA) have an Education, Health and Care Plan (EHCP).</a:t>
            </a:r>
            <a:endParaRPr lang="en-GB" sz="2200" dirty="0">
              <a:ea typeface="Calibri"/>
              <a:cs typeface="Calibri"/>
            </a:endParaRPr>
          </a:p>
          <a:p>
            <a:pPr lvl="1"/>
            <a:r>
              <a:rPr lang="en-GB" sz="2200" dirty="0"/>
              <a:t>22% (16/73) of young people in Key Stage 5 have an EHCP.</a:t>
            </a:r>
          </a:p>
          <a:p>
            <a:pPr lvl="1"/>
            <a:r>
              <a:rPr lang="en-GB" sz="2200" dirty="0"/>
              <a:t>The national average for CLA with an EHCP is 28%. 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 all children with SEN will meet the criteria for an EHCP.  </a:t>
            </a: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GB" sz="2200" dirty="0"/>
              <a:t>The PEP  document records the child’s SEN status: E- EHCP, N- No SEN, K- SEN Support </a:t>
            </a:r>
          </a:p>
          <a:p>
            <a:pPr lvl="1"/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addition to EHCPs, approximately 30% of all our CLA require SEN support. This is in line with the national average for CLA.</a:t>
            </a: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GB" sz="2200" dirty="0"/>
              <a:t>CLA with  SEN are assessed by  a range of professionals, which may include an educational psychologist. Assessments  determine what support is required to meet their learning needs. </a:t>
            </a:r>
          </a:p>
          <a:p>
            <a:pPr marL="457200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7563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Performance of CLA with an EHCP 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782609" y="751722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0483" y="2494450"/>
            <a:ext cx="8826616" cy="3563159"/>
          </a:xfrm>
        </p:spPr>
        <p:txBody>
          <a:bodyPr>
            <a:normAutofit/>
          </a:bodyPr>
          <a:lstStyle/>
          <a:p>
            <a:pPr lvl="1"/>
            <a:r>
              <a:rPr lang="en-GB" sz="2600" dirty="0"/>
              <a:t>8% (2/25) of children are working at age related expectation (ARE).</a:t>
            </a:r>
          </a:p>
          <a:p>
            <a:pPr lvl="1"/>
            <a:r>
              <a:rPr lang="en-GB" sz="2600" dirty="0"/>
              <a:t>90% (22/25) of children make expected progress against their personal targets.</a:t>
            </a:r>
          </a:p>
          <a:p>
            <a:pPr lvl="1"/>
            <a:r>
              <a:rPr lang="en-GB" sz="2600" dirty="0"/>
              <a:t>70% (17/25) of children have an overall attendance of 90% or above.</a:t>
            </a:r>
          </a:p>
          <a:p>
            <a:pPr lvl="1"/>
            <a:r>
              <a:rPr lang="en-GB" sz="2600" dirty="0"/>
              <a:t>12% (3/25)  of children have had a suspension this academic year. This ranges from a half-day to one day. </a:t>
            </a:r>
          </a:p>
          <a:p>
            <a:pPr lv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249113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4607" y="659167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CLA with an EHCP by School Placement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131918" y="775927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E391E2F-9EDC-4EB8-A29B-4D7096FA71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594083"/>
              </p:ext>
            </p:extLst>
          </p:nvPr>
        </p:nvGraphicFramePr>
        <p:xfrm>
          <a:off x="5175503" y="2378076"/>
          <a:ext cx="5995623" cy="400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BDD5D1F-6545-4CA2-AFF3-6C3BB367C41E}"/>
              </a:ext>
            </a:extLst>
          </p:cNvPr>
          <p:cNvSpPr txBox="1"/>
          <p:nvPr/>
        </p:nvSpPr>
        <p:spPr>
          <a:xfrm>
            <a:off x="1307592" y="2562484"/>
            <a:ext cx="3438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Approximately 50% of children with an EHCP attend a Special School 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75% of students  attend Special Schools that are outside of Harrow.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fifth students are educated in mainstream provisions; 80% (4/5) of  these students are educated in Harrow. </a:t>
            </a:r>
          </a:p>
        </p:txBody>
      </p:sp>
    </p:spTree>
    <p:extLst>
      <p:ext uri="{BB962C8B-B14F-4D97-AF65-F5344CB8AC3E}">
        <p14:creationId xmlns:p14="http://schemas.microsoft.com/office/powerpoint/2010/main" val="377445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Categories of SEN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131918" y="775927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3544" y="2378076"/>
            <a:ext cx="9993272" cy="4196972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sz="3200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006FD9B-F40D-44FF-9CF5-737BEC2944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77392"/>
              </p:ext>
            </p:extLst>
          </p:nvPr>
        </p:nvGraphicFramePr>
        <p:xfrm>
          <a:off x="1422224" y="2458439"/>
          <a:ext cx="5570162" cy="325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33C815B-3AE0-4D7E-B8A2-24A27D23C920}"/>
              </a:ext>
            </a:extLst>
          </p:cNvPr>
          <p:cNvSpPr txBox="1"/>
          <p:nvPr/>
        </p:nvSpPr>
        <p:spPr>
          <a:xfrm>
            <a:off x="7715824" y="2543175"/>
            <a:ext cx="3637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graph shows a breakdown of children by their primary SEN. </a:t>
            </a:r>
          </a:p>
          <a:p>
            <a:endParaRPr lang="en-GB" sz="1600" dirty="0"/>
          </a:p>
          <a:p>
            <a:r>
              <a:rPr lang="en-GB" sz="1600" dirty="0"/>
              <a:t>37% (9/25) of  children with an EHCP have social, emotional and mental health needs as their primary need. </a:t>
            </a:r>
          </a:p>
          <a:p>
            <a:r>
              <a:rPr lang="en-GB" sz="1600" dirty="0"/>
              <a:t>This is closely followed by ASD at 30% (7/25) children.</a:t>
            </a:r>
          </a:p>
          <a:p>
            <a:endParaRPr lang="en-GB" sz="1600" dirty="0"/>
          </a:p>
          <a:p>
            <a:r>
              <a:rPr lang="en-GB" sz="1600" dirty="0"/>
              <a:t>Approximately 45% of CLA in England have a diagnosable mental health disorder. Harrow is slightly below the national statistics.  Generally there has been a rise in mental health concerns for CLA. Nationally, this is at approximately 70%-80%.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ABED87-4186-4E5A-A0A8-1C3CE495FD87}"/>
              </a:ext>
            </a:extLst>
          </p:cNvPr>
          <p:cNvSpPr txBox="1"/>
          <p:nvPr/>
        </p:nvSpPr>
        <p:spPr>
          <a:xfrm>
            <a:off x="409710" y="6334298"/>
            <a:ext cx="6775703" cy="34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Autism spectrum disorder (ASD) | Profound and multiple learning disability (PMLD) | Visual Impairment (VI) | Moderate Learning Difficulties (MLD) | Speech, Language and Communication Needs (SLCN) | Social, Emotional and Mental Health Needs (SEMH) | Specific Learning Disability (SLD)  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6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Successes</a:t>
            </a:r>
          </a:p>
        </p:txBody>
      </p:sp>
      <p:pic>
        <p:nvPicPr>
          <p:cNvPr id="4" name="Picture 2" descr="U:\VS Logo\HV School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r="1758" b="-5"/>
          <a:stretch/>
        </p:blipFill>
        <p:spPr bwMode="auto">
          <a:xfrm>
            <a:off x="9131918" y="775927"/>
            <a:ext cx="1179505" cy="13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0483" y="2494450"/>
            <a:ext cx="8826616" cy="3727835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r>
              <a:rPr lang="en-GB" sz="2000" dirty="0"/>
              <a:t>CLA  with presenting mental health needs are supported by our Clinical Psychologist. Over  40% of these students have had timely interventions.</a:t>
            </a:r>
          </a:p>
          <a:p>
            <a:pPr lvl="1"/>
            <a:r>
              <a:rPr lang="en-GB" sz="2000" dirty="0"/>
              <a:t>Schools, social workers and carers have accessed training on meeting the mental health needs of CLA. This intervention has  supported over 30  school placements and 15 foster placements.</a:t>
            </a:r>
          </a:p>
          <a:p>
            <a:pPr lvl="1"/>
            <a:r>
              <a:rPr lang="en-GB" sz="2000" dirty="0"/>
              <a:t>Over the past 3 years the Virtual School has supported schools and social workers with EHCP referrals. The number of children with EHCPs has now doubled. </a:t>
            </a:r>
          </a:p>
        </p:txBody>
      </p:sp>
    </p:spTree>
    <p:extLst>
      <p:ext uri="{BB962C8B-B14F-4D97-AF65-F5344CB8AC3E}">
        <p14:creationId xmlns:p14="http://schemas.microsoft.com/office/powerpoint/2010/main" val="195291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bdeb93-2270-4bf7-9e85-6688a4728a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4080336AF95647B3028E8783ACE5B3" ma:contentTypeVersion="15" ma:contentTypeDescription="Create a new document." ma:contentTypeScope="" ma:versionID="5ab95566a4dce678576065d2156ec72e">
  <xsd:schema xmlns:xsd="http://www.w3.org/2001/XMLSchema" xmlns:xs="http://www.w3.org/2001/XMLSchema" xmlns:p="http://schemas.microsoft.com/office/2006/metadata/properties" xmlns:ns3="27de0dcf-7e4b-46ba-b260-4cfde2c33e74" xmlns:ns4="c6bdeb93-2270-4bf7-9e85-6688a4728aea" targetNamespace="http://schemas.microsoft.com/office/2006/metadata/properties" ma:root="true" ma:fieldsID="941ad0cdf3f865c16c3f4b4ab62ae09e" ns3:_="" ns4:_="">
    <xsd:import namespace="27de0dcf-7e4b-46ba-b260-4cfde2c33e74"/>
    <xsd:import namespace="c6bdeb93-2270-4bf7-9e85-6688a4728a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e0dcf-7e4b-46ba-b260-4cfde2c33e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deb93-2270-4bf7-9e85-6688a4728a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E5C75-A500-462C-A94D-43BB1800BE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665CC0-5C4D-4604-999F-53D837FC2E6D}">
  <ds:schemaRefs>
    <ds:schemaRef ds:uri="http://schemas.microsoft.com/office/infopath/2007/PartnerControls"/>
    <ds:schemaRef ds:uri="http://www.w3.org/XML/1998/namespace"/>
    <ds:schemaRef ds:uri="http://purl.org/dc/terms/"/>
    <ds:schemaRef ds:uri="c6bdeb93-2270-4bf7-9e85-6688a4728aea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7de0dcf-7e4b-46ba-b260-4cfde2c33e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E6B738B-1652-4985-9FAF-25B7A586C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e0dcf-7e4b-46ba-b260-4cfde2c33e74"/>
    <ds:schemaRef ds:uri="c6bdeb93-2270-4bf7-9e85-6688a4728a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809</Words>
  <Application>Microsoft Office PowerPoint</Application>
  <PresentationFormat>Widescreen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Virtual School Updates for CPP  27th March 2023 </vt:lpstr>
      <vt:lpstr> Personal Education Plans (PEPs)</vt:lpstr>
      <vt:lpstr>Special Educational Needs (SEN) </vt:lpstr>
      <vt:lpstr>Performance of CLA with an EHCP </vt:lpstr>
      <vt:lpstr>CLA with an EHCP by School Placement</vt:lpstr>
      <vt:lpstr>Categories of SEN</vt:lpstr>
      <vt:lpstr>Successes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School Updates for CPP</dc:title>
  <dc:creator>Mellina Williamson-Taylor</dc:creator>
  <cp:lastModifiedBy>Sonia Karimzada</cp:lastModifiedBy>
  <cp:revision>99</cp:revision>
  <dcterms:created xsi:type="dcterms:W3CDTF">2021-01-20T14:15:18Z</dcterms:created>
  <dcterms:modified xsi:type="dcterms:W3CDTF">2023-03-16T20:39:45Z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0x010100004080336AF95647B3028E8783ACE5B3</vt:lpwstr>
  </property>
</Properties>
</file>